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93" r:id="rId3"/>
    <p:sldId id="294" r:id="rId4"/>
    <p:sldId id="295" r:id="rId5"/>
    <p:sldId id="296" r:id="rId6"/>
    <p:sldId id="297" r:id="rId7"/>
    <p:sldId id="479" r:id="rId8"/>
    <p:sldId id="619" r:id="rId9"/>
    <p:sldId id="477" r:id="rId10"/>
    <p:sldId id="478" r:id="rId11"/>
    <p:sldId id="618" r:id="rId12"/>
    <p:sldId id="256" r:id="rId13"/>
    <p:sldId id="613" r:id="rId14"/>
    <p:sldId id="620" r:id="rId15"/>
    <p:sldId id="263" r:id="rId16"/>
    <p:sldId id="621" r:id="rId17"/>
    <p:sldId id="622" r:id="rId18"/>
    <p:sldId id="472" r:id="rId19"/>
    <p:sldId id="334" r:id="rId20"/>
    <p:sldId id="455" r:id="rId21"/>
    <p:sldId id="476" r:id="rId22"/>
    <p:sldId id="480" r:id="rId23"/>
    <p:sldId id="623" r:id="rId24"/>
    <p:sldId id="624" r:id="rId25"/>
    <p:sldId id="626" r:id="rId26"/>
    <p:sldId id="627" r:id="rId27"/>
    <p:sldId id="628" r:id="rId28"/>
    <p:sldId id="629" r:id="rId29"/>
    <p:sldId id="630" r:id="rId30"/>
    <p:sldId id="631" r:id="rId31"/>
    <p:sldId id="632" r:id="rId32"/>
    <p:sldId id="305" r:id="rId33"/>
    <p:sldId id="474" r:id="rId34"/>
    <p:sldId id="267" r:id="rId35"/>
    <p:sldId id="268" r:id="rId36"/>
    <p:sldId id="278" r:id="rId37"/>
    <p:sldId id="633" r:id="rId38"/>
    <p:sldId id="634" r:id="rId39"/>
    <p:sldId id="635" r:id="rId40"/>
    <p:sldId id="636" r:id="rId41"/>
    <p:sldId id="637" r:id="rId42"/>
    <p:sldId id="638" r:id="rId43"/>
    <p:sldId id="63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1565"/>
  </p:normalViewPr>
  <p:slideViewPr>
    <p:cSldViewPr snapToGrid="0" snapToObjects="1">
      <p:cViewPr varScale="1">
        <p:scale>
          <a:sx n="117" d="100"/>
          <a:sy n="117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D67C-ED0D-4449-A650-BC5CFD9159F8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EDA86-248A-D243-9BA1-B4D2C1A3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85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3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69960" y="1384161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Single-cell sequencing Technology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Dr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33E031-8927-F24F-95BE-5833E26A8805}"/>
              </a:ext>
            </a:extLst>
          </p:cNvPr>
          <p:cNvSpPr txBox="1">
            <a:spLocks/>
          </p:cNvSpPr>
          <p:nvPr/>
        </p:nvSpPr>
        <p:spPr>
          <a:xfrm>
            <a:off x="312726" y="298093"/>
            <a:ext cx="9676225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How are UMIs deduplicated in practice?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78E51-5261-8245-9F21-29DE6FFF09F7}"/>
              </a:ext>
            </a:extLst>
          </p:cNvPr>
          <p:cNvSpPr txBox="1"/>
          <p:nvPr/>
        </p:nvSpPr>
        <p:spPr>
          <a:xfrm>
            <a:off x="690120" y="1182231"/>
            <a:ext cx="9055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using graph theory - </a:t>
            </a:r>
            <a:r>
              <a:rPr lang="en-GB" sz="2400" dirty="0"/>
              <a:t>mathematical structures used to model pairwise relations between objects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UMI-tools implements directional adjacency model to deduplicate UMIs.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it the best approach? … more to come later …</a:t>
            </a:r>
          </a:p>
        </p:txBody>
      </p:sp>
      <p:pic>
        <p:nvPicPr>
          <p:cNvPr id="1028" name="Picture 4" descr="schematic_2">
            <a:extLst>
              <a:ext uri="{FF2B5EF4-FFF2-40B4-BE49-F238E27FC236}">
                <a16:creationId xmlns:a16="http://schemas.microsoft.com/office/drawing/2014/main" id="{247B787E-F2CA-7445-9997-812DDD66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446" y="3225395"/>
            <a:ext cx="10460158" cy="351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24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A2727-C1E8-49C3-920E-3E9FA41E7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66" y="1999192"/>
            <a:ext cx="10515600" cy="4351338"/>
          </a:xfrm>
        </p:spPr>
        <p:txBody>
          <a:bodyPr/>
          <a:lstStyle/>
          <a:p>
            <a:r>
              <a:rPr lang="en-GB" dirty="0"/>
              <a:t>The</a:t>
            </a:r>
            <a:r>
              <a:rPr lang="zh-CN" altLang="en-US" dirty="0"/>
              <a:t> </a:t>
            </a:r>
            <a:r>
              <a:rPr lang="en-GB" altLang="zh-CN" dirty="0"/>
              <a:t>key</a:t>
            </a:r>
            <a:r>
              <a:rPr lang="zh-CN" altLang="en-US" dirty="0"/>
              <a:t> </a:t>
            </a:r>
            <a:r>
              <a:rPr lang="en-GB" altLang="zh-CN" dirty="0"/>
              <a:t>idea</a:t>
            </a:r>
            <a:r>
              <a:rPr lang="zh-CN" altLang="en-US" dirty="0"/>
              <a:t> </a:t>
            </a:r>
            <a:r>
              <a:rPr lang="en-GB" altLang="zh-CN" dirty="0"/>
              <a:t>of</a:t>
            </a:r>
            <a:r>
              <a:rPr lang="zh-CN" altLang="en-US" dirty="0"/>
              <a:t> </a:t>
            </a:r>
            <a:r>
              <a:rPr lang="en-GB" altLang="zh-CN" dirty="0"/>
              <a:t>the MCL-UMI method is to detect UMIs of distance proximity automatically from very complex UMI networks, without relying on UMI counts initially.</a:t>
            </a:r>
          </a:p>
          <a:p>
            <a:r>
              <a:rPr lang="en-GB" altLang="zh-CN" dirty="0"/>
              <a:t>A sequenced UMI nearest to other sequenced UMIs is thought to originate from the same UMI cluster, i.e., collapsed into one UMI.</a:t>
            </a:r>
          </a:p>
          <a:p>
            <a:r>
              <a:rPr lang="en-GB" dirty="0"/>
              <a:t>It can disentangle the strongly connected UMI subgraphs from weakly connected UMI subgraphs in a UMI graph, even if there exist some edges between them.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BAC75-C308-EB40-88DD-DEDF7297C47A}"/>
              </a:ext>
            </a:extLst>
          </p:cNvPr>
          <p:cNvSpPr txBox="1">
            <a:spLocks/>
          </p:cNvSpPr>
          <p:nvPr/>
        </p:nvSpPr>
        <p:spPr>
          <a:xfrm>
            <a:off x="312726" y="298093"/>
            <a:ext cx="9676225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Markov clustering (MCL) UMI de-duplication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4094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3EB48-B27B-4524-BA81-7242977B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671" y="1558197"/>
            <a:ext cx="6113818" cy="42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CD48E-47D8-4490-9E62-67F4A7C0D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6198" y="1517145"/>
            <a:ext cx="5859835" cy="4346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0A9AE-6BC3-4E03-BA1F-E0241C964441}"/>
              </a:ext>
            </a:extLst>
          </p:cNvPr>
          <p:cNvSpPr txBox="1"/>
          <p:nvPr/>
        </p:nvSpPr>
        <p:spPr>
          <a:xfrm>
            <a:off x="6942666" y="355328"/>
            <a:ext cx="4385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Densely distributed UMIs in distance in the UMI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065B5-6AE2-469E-8ADE-18AD98381DD0}"/>
              </a:ext>
            </a:extLst>
          </p:cNvPr>
          <p:cNvSpPr txBox="1"/>
          <p:nvPr/>
        </p:nvSpPr>
        <p:spPr>
          <a:xfrm>
            <a:off x="952619" y="355327"/>
            <a:ext cx="429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Relatively sparsely distributed UMIs in distance in the UMI 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80E65-7A79-AE40-839A-1E43353E9D8D}"/>
              </a:ext>
            </a:extLst>
          </p:cNvPr>
          <p:cNvSpPr txBox="1"/>
          <p:nvPr/>
        </p:nvSpPr>
        <p:spPr>
          <a:xfrm>
            <a:off x="586154" y="1092244"/>
            <a:ext cx="2831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Sequenced UMIs (have errors) = 100</a:t>
            </a:r>
          </a:p>
          <a:p>
            <a:r>
              <a:rPr lang="en-US" sz="1400" dirty="0"/>
              <a:t>UMI = 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267E2-2487-914B-93ED-EBD4059F56CC}"/>
              </a:ext>
            </a:extLst>
          </p:cNvPr>
          <p:cNvSpPr txBox="1"/>
          <p:nvPr/>
        </p:nvSpPr>
        <p:spPr>
          <a:xfrm>
            <a:off x="7069016" y="993925"/>
            <a:ext cx="2831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Sequenced UMIs (have errors) = 100</a:t>
            </a:r>
          </a:p>
          <a:p>
            <a:r>
              <a:rPr lang="en-US" sz="1400" dirty="0"/>
              <a:t>UMI = 4</a:t>
            </a:r>
          </a:p>
        </p:txBody>
      </p:sp>
    </p:spTree>
    <p:extLst>
      <p:ext uri="{BB962C8B-B14F-4D97-AF65-F5344CB8AC3E}">
        <p14:creationId xmlns:p14="http://schemas.microsoft.com/office/powerpoint/2010/main" val="192582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FE3-9753-AE4A-A3EB-0ECA2E39A867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Markov Cluster Algorithm (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MCL)-UMI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53A41-C874-984E-960E-43B62F1B63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633" y="1480126"/>
            <a:ext cx="4528099" cy="37427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DAF709-9476-7E46-BBF5-044C891D5183}"/>
              </a:ext>
            </a:extLst>
          </p:cNvPr>
          <p:cNvCxnSpPr>
            <a:cxnSpLocks/>
          </p:cNvCxnSpPr>
          <p:nvPr/>
        </p:nvCxnSpPr>
        <p:spPr>
          <a:xfrm>
            <a:off x="8454417" y="1801030"/>
            <a:ext cx="1" cy="30247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2D2AAA-7CBF-CA43-B823-CABFF1CD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40" y="997186"/>
            <a:ext cx="6945575" cy="422572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2EA80C1-4D9B-8846-A70B-C48BDBE7E34D}"/>
              </a:ext>
            </a:extLst>
          </p:cNvPr>
          <p:cNvSpPr txBox="1">
            <a:spLocks/>
          </p:cNvSpPr>
          <p:nvPr/>
        </p:nvSpPr>
        <p:spPr>
          <a:xfrm>
            <a:off x="803175" y="5441328"/>
            <a:ext cx="1014617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Improved UMI deduplication with MCL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7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2763-AEA4-284D-B929-64FCAEC2EFE2}"/>
              </a:ext>
            </a:extLst>
          </p:cNvPr>
          <p:cNvSpPr txBox="1">
            <a:spLocks/>
          </p:cNvSpPr>
          <p:nvPr/>
        </p:nvSpPr>
        <p:spPr>
          <a:xfrm>
            <a:off x="306457" y="2794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- Spike-ins - ERCCs</a:t>
            </a:r>
            <a:endParaRPr lang="en-GB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3C35B-D16A-F146-960D-DB1CBB01B394}"/>
              </a:ext>
            </a:extLst>
          </p:cNvPr>
          <p:cNvSpPr/>
          <p:nvPr/>
        </p:nvSpPr>
        <p:spPr>
          <a:xfrm>
            <a:off x="306457" y="1371600"/>
            <a:ext cx="112124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33333"/>
                </a:solidFill>
              </a:rPr>
              <a:t>Added usually for </a:t>
            </a:r>
            <a:r>
              <a:rPr lang="en-GB" sz="2400" dirty="0" err="1">
                <a:solidFill>
                  <a:srgbClr val="333333"/>
                </a:solidFill>
              </a:rPr>
              <a:t>smartseq</a:t>
            </a:r>
            <a:r>
              <a:rPr lang="en-GB" sz="2400" dirty="0">
                <a:solidFill>
                  <a:srgbClr val="333333"/>
                </a:solidFill>
              </a:rPr>
              <a:t> kit</a:t>
            </a:r>
          </a:p>
          <a:p>
            <a:endParaRPr lang="en-GB" sz="2400" dirty="0">
              <a:solidFill>
                <a:srgbClr val="333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The ERCC RNA spike-in mix contains exogenous transcripts that differ in length and GC content when compared to  the endogenous human transcriptome.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Because the exogenous RNA will be evenly distributed across all GEMs, including GEMs that do not contain cells, the amount of sequencing required will be vastly higher.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ERCCs do not have 5' caps which is relevant given that the template switch reaction is mediated by the cap.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ERCCs have a defined </a:t>
            </a:r>
            <a:r>
              <a:rPr lang="en-GB" sz="2400" dirty="0" err="1">
                <a:solidFill>
                  <a:srgbClr val="333333"/>
                </a:solidFill>
              </a:rPr>
              <a:t>polyA</a:t>
            </a:r>
            <a:r>
              <a:rPr lang="en-GB" sz="2400" dirty="0">
                <a:solidFill>
                  <a:srgbClr val="333333"/>
                </a:solidFill>
              </a:rPr>
              <a:t> length which does not represent the pool of endogenously expressed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</a:rPr>
              <a:t>ERCCs are not associated with cellular proteins such as ribosomal proteins, which can impact the efficiency of RNA to cDNA conversion</a:t>
            </a:r>
            <a:endParaRPr lang="en-GB" sz="2400" b="0" i="0" u="none" strike="noStrike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118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1EACC-E0FE-CA4F-9CD3-2DD5A2E391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2" y="891932"/>
            <a:ext cx="9144000" cy="44795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32B2E46-38F5-BB44-BC11-1E77A7BB487E}"/>
              </a:ext>
            </a:extLst>
          </p:cNvPr>
          <p:cNvSpPr txBox="1">
            <a:spLocks/>
          </p:cNvSpPr>
          <p:nvPr/>
        </p:nvSpPr>
        <p:spPr>
          <a:xfrm>
            <a:off x="240909" y="263385"/>
            <a:ext cx="10880556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decade of single-cell technology development</a:t>
            </a: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5CC26-BFBD-3F42-ADE4-71953607BCBF}"/>
              </a:ext>
            </a:extLst>
          </p:cNvPr>
          <p:cNvSpPr txBox="1"/>
          <p:nvPr/>
        </p:nvSpPr>
        <p:spPr>
          <a:xfrm>
            <a:off x="9900282" y="6449279"/>
            <a:ext cx="229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HCA white paper 2017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711920-B057-0441-B276-115FA8CC0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1664"/>
            <a:ext cx="10515600" cy="669664"/>
          </a:xfrm>
        </p:spPr>
        <p:txBody>
          <a:bodyPr>
            <a:normAutofit/>
          </a:bodyPr>
          <a:lstStyle/>
          <a:p>
            <a:r>
              <a:rPr lang="en-GB" dirty="0"/>
              <a:t>Increase in cell number has led to a decrease in cellular information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7429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F326F5-AD9B-9A4B-AFA0-6CDBB25F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1363330"/>
            <a:ext cx="8601074" cy="442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1E9A4F-467F-684D-A1E4-0CD3E246C7FA}"/>
              </a:ext>
            </a:extLst>
          </p:cNvPr>
          <p:cNvSpPr txBox="1"/>
          <p:nvPr/>
        </p:nvSpPr>
        <p:spPr>
          <a:xfrm>
            <a:off x="1543051" y="6357938"/>
            <a:ext cx="173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Stuart et al 2019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540A6-C194-D24A-813D-8FD54C34E8F5}"/>
              </a:ext>
            </a:extLst>
          </p:cNvPr>
          <p:cNvSpPr txBox="1">
            <a:spLocks/>
          </p:cNvSpPr>
          <p:nvPr/>
        </p:nvSpPr>
        <p:spPr>
          <a:xfrm>
            <a:off x="240909" y="263385"/>
            <a:ext cx="10880556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decade of single-cell technology development</a:t>
            </a:r>
            <a:endParaRPr lang="en-GB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3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0FA5-9A29-EA41-9080-2DDDB0219DAF}"/>
              </a:ext>
            </a:extLst>
          </p:cNvPr>
          <p:cNvSpPr txBox="1">
            <a:spLocks/>
          </p:cNvSpPr>
          <p:nvPr/>
        </p:nvSpPr>
        <p:spPr>
          <a:xfrm>
            <a:off x="108846" y="57310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Smart-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58837-EC9D-9049-99FA-75C5336625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688" y="484662"/>
            <a:ext cx="3592312" cy="5939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DCAC5-998F-9945-8C15-66B8AF0626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473" y="926546"/>
            <a:ext cx="2979044" cy="3188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C6FDA-754E-5D4A-8A8F-A4715AD73D30}"/>
              </a:ext>
            </a:extLst>
          </p:cNvPr>
          <p:cNvSpPr txBox="1"/>
          <p:nvPr/>
        </p:nvSpPr>
        <p:spPr>
          <a:xfrm>
            <a:off x="2404611" y="4669422"/>
            <a:ext cx="31808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length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Strand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UMIs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throughput 100s of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Expensive!!</a:t>
            </a:r>
          </a:p>
        </p:txBody>
      </p:sp>
    </p:spTree>
    <p:extLst>
      <p:ext uri="{BB962C8B-B14F-4D97-AF65-F5344CB8AC3E}">
        <p14:creationId xmlns:p14="http://schemas.microsoft.com/office/powerpoint/2010/main" val="234579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F188C-62F1-BA47-AB26-2507DD1329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72" y="3651655"/>
            <a:ext cx="7150100" cy="25364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2A5658F-9C9C-1548-A77F-D189B48C28D7}"/>
              </a:ext>
            </a:extLst>
          </p:cNvPr>
          <p:cNvSpPr txBox="1">
            <a:spLocks/>
          </p:cNvSpPr>
          <p:nvPr/>
        </p:nvSpPr>
        <p:spPr>
          <a:xfrm>
            <a:off x="239485" y="16121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Droplet based single-cell sequencing</a:t>
            </a:r>
            <a:endParaRPr lang="en-GB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9AC0E-78C3-A441-85F1-63F3B20D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72" y="789764"/>
            <a:ext cx="2997200" cy="252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63EC53-BBB9-8249-A47C-97C9C97584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171" y="1108514"/>
            <a:ext cx="2046514" cy="2639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D053A-6812-D54A-9F6E-4C3B59EAEF49}"/>
              </a:ext>
            </a:extLst>
          </p:cNvPr>
          <p:cNvSpPr txBox="1"/>
          <p:nvPr/>
        </p:nvSpPr>
        <p:spPr>
          <a:xfrm>
            <a:off x="4125685" y="2805330"/>
            <a:ext cx="91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InDrops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E5A4D-6862-7D4D-BE5E-6D127A4E7203}"/>
              </a:ext>
            </a:extLst>
          </p:cNvPr>
          <p:cNvSpPr txBox="1"/>
          <p:nvPr/>
        </p:nvSpPr>
        <p:spPr>
          <a:xfrm>
            <a:off x="4125685" y="3059668"/>
            <a:ext cx="10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Drop-seq</a:t>
            </a:r>
          </a:p>
        </p:txBody>
      </p:sp>
    </p:spTree>
    <p:extLst>
      <p:ext uri="{BB962C8B-B14F-4D97-AF65-F5344CB8AC3E}">
        <p14:creationId xmlns:p14="http://schemas.microsoft.com/office/powerpoint/2010/main" val="89710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E5769-B8C8-E649-804E-52A360E6C3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765" y="3844891"/>
            <a:ext cx="2878743" cy="2878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58528-C572-3A48-8C59-9F3DD46FD3AB}"/>
              </a:ext>
            </a:extLst>
          </p:cNvPr>
          <p:cNvSpPr txBox="1"/>
          <p:nvPr/>
        </p:nvSpPr>
        <p:spPr>
          <a:xfrm>
            <a:off x="2356814" y="3389483"/>
            <a:ext cx="16926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Dolomite bio Nadia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93524-0DC0-9845-BAC6-0F3FC81431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619" y="860665"/>
            <a:ext cx="2138987" cy="2851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56AF6-3B9F-4C47-9D96-775E4B996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92" y="1184257"/>
            <a:ext cx="1905000" cy="1905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8147F15-028E-EC40-A3FE-805219F43878}"/>
              </a:ext>
            </a:extLst>
          </p:cNvPr>
          <p:cNvSpPr txBox="1">
            <a:spLocks/>
          </p:cNvSpPr>
          <p:nvPr/>
        </p:nvSpPr>
        <p:spPr>
          <a:xfrm>
            <a:off x="163257" y="16599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8724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1E947-E45B-BA4B-8B92-847BB03C4D1F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75F6F0-B75D-724D-A77C-AD684118E61E}"/>
              </a:ext>
            </a:extLst>
          </p:cNvPr>
          <p:cNvGrpSpPr/>
          <p:nvPr/>
        </p:nvGrpSpPr>
        <p:grpSpPr>
          <a:xfrm>
            <a:off x="5730920" y="1692836"/>
            <a:ext cx="5737181" cy="938414"/>
            <a:chOff x="665833" y="2655508"/>
            <a:chExt cx="3322837" cy="9384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19A7A1-E6AA-FE44-B633-771A80893C30}"/>
                </a:ext>
              </a:extLst>
            </p:cNvPr>
            <p:cNvSpPr txBox="1"/>
            <p:nvPr/>
          </p:nvSpPr>
          <p:spPr>
            <a:xfrm>
              <a:off x="787499" y="3255368"/>
              <a:ext cx="320117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01C2F2-639B-4445-B236-BED59F773E67}"/>
                </a:ext>
              </a:extLst>
            </p:cNvPr>
            <p:cNvSpPr txBox="1"/>
            <p:nvPr/>
          </p:nvSpPr>
          <p:spPr>
            <a:xfrm>
              <a:off x="665833" y="2655508"/>
              <a:ext cx="3322837" cy="5193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Why single-cell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F2D12D-2D3E-034E-9E94-3C7B025BDCE7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C8528-A1A9-FF47-88B1-AB2047A3B644}"/>
              </a:ext>
            </a:extLst>
          </p:cNvPr>
          <p:cNvSpPr txBox="1"/>
          <p:nvPr/>
        </p:nvSpPr>
        <p:spPr>
          <a:xfrm>
            <a:off x="5730920" y="28968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Single-cell technology overview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B90E5-4FF8-164E-A2C0-B1E975E63F7F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3A2B0-26BE-A14A-AED5-A96055B2C0CC}"/>
              </a:ext>
            </a:extLst>
          </p:cNvPr>
          <p:cNvSpPr txBox="1"/>
          <p:nvPr/>
        </p:nvSpPr>
        <p:spPr>
          <a:xfrm>
            <a:off x="5730920" y="410093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Spatial single-cell resolution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7A86B-DE7D-DA42-AF3B-B5E9908EE665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39C91-53A7-7F46-922D-8C1FA8EC3791}"/>
              </a:ext>
            </a:extLst>
          </p:cNvPr>
          <p:cNvSpPr txBox="1"/>
          <p:nvPr/>
        </p:nvSpPr>
        <p:spPr>
          <a:xfrm>
            <a:off x="5730920" y="53049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Quality assessment considerations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CB3059-4912-2243-B8D7-9C9C4CCAA69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Agenda for this talk</a:t>
            </a:r>
            <a:endParaRPr lang="en-GB" sz="3200" dirty="0"/>
          </a:p>
        </p:txBody>
      </p:sp>
      <p:pic>
        <p:nvPicPr>
          <p:cNvPr id="1026" name="Picture 2" descr="100 Gb of Data per Day – Nextseq 500 Sequencing Services Now Available on  Genohub | Genohub Blog">
            <a:extLst>
              <a:ext uri="{FF2B5EF4-FFF2-40B4-BE49-F238E27FC236}">
                <a16:creationId xmlns:a16="http://schemas.microsoft.com/office/drawing/2014/main" id="{3DD18D0E-0275-8C4B-88D1-547E1B79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348" y="1545479"/>
            <a:ext cx="4564699" cy="39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40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CD4C8-A372-B244-8266-C01DDC0B38D5}"/>
              </a:ext>
            </a:extLst>
          </p:cNvPr>
          <p:cNvSpPr txBox="1">
            <a:spLocks/>
          </p:cNvSpPr>
          <p:nvPr/>
        </p:nvSpPr>
        <p:spPr>
          <a:xfrm>
            <a:off x="115957" y="156958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10X genomics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CD060-F7A0-A94F-820A-972DD2E5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7" y="995692"/>
            <a:ext cx="8075398" cy="3843749"/>
          </a:xfrm>
          <a:prstGeom prst="rect">
            <a:avLst/>
          </a:prstGeom>
        </p:spPr>
      </p:pic>
      <p:pic>
        <p:nvPicPr>
          <p:cNvPr id="1026" name="Picture 2" descr="Chromium Controller - 10x Genomics">
            <a:extLst>
              <a:ext uri="{FF2B5EF4-FFF2-40B4-BE49-F238E27FC236}">
                <a16:creationId xmlns:a16="http://schemas.microsoft.com/office/drawing/2014/main" id="{C8690CEB-19E2-414E-8E5D-9E18246D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100" y="3940433"/>
            <a:ext cx="3681343" cy="33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8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232FE7-60E2-2B4E-828A-4D46849727FE}"/>
              </a:ext>
            </a:extLst>
          </p:cNvPr>
          <p:cNvSpPr txBox="1">
            <a:spLocks/>
          </p:cNvSpPr>
          <p:nvPr/>
        </p:nvSpPr>
        <p:spPr>
          <a:xfrm>
            <a:off x="239485" y="16121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Droplet based single-cell sequencing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9C34D-4219-9B42-B7A3-229E9D3B92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362" y="1713593"/>
            <a:ext cx="9206429" cy="3430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08DCD-58A8-FE44-9060-A199554E1DC9}"/>
              </a:ext>
            </a:extLst>
          </p:cNvPr>
          <p:cNvSpPr txBox="1"/>
          <p:nvPr/>
        </p:nvSpPr>
        <p:spPr>
          <a:xfrm>
            <a:off x="646577" y="5144407"/>
            <a:ext cx="10728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Barcode links to 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UMI allows PCR duplications to be deduplicated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BD7D5-A5EE-854C-81A4-6DE118DE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596" y="902571"/>
            <a:ext cx="4651375" cy="18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7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1B00-5D6C-914A-9FAB-5D9DDD03D2E5}"/>
              </a:ext>
            </a:extLst>
          </p:cNvPr>
          <p:cNvSpPr txBox="1">
            <a:spLocks/>
          </p:cNvSpPr>
          <p:nvPr/>
        </p:nvSpPr>
        <p:spPr>
          <a:xfrm>
            <a:off x="263440" y="317031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Short read single-cell sequencing</a:t>
            </a:r>
            <a:endParaRPr lang="en-GB" sz="3200" dirty="0"/>
          </a:p>
        </p:txBody>
      </p:sp>
      <p:pic>
        <p:nvPicPr>
          <p:cNvPr id="3" name="Picture 2" descr="NextSeq 550 System | For everyday genomics">
            <a:extLst>
              <a:ext uri="{FF2B5EF4-FFF2-40B4-BE49-F238E27FC236}">
                <a16:creationId xmlns:a16="http://schemas.microsoft.com/office/drawing/2014/main" id="{0FFD5016-C9B8-2444-BBA8-D2282D6D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8393" y="0"/>
            <a:ext cx="39584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7838D-89C3-9E41-B058-CBD0DFB455B9}"/>
              </a:ext>
            </a:extLst>
          </p:cNvPr>
          <p:cNvSpPr txBox="1"/>
          <p:nvPr/>
        </p:nvSpPr>
        <p:spPr>
          <a:xfrm>
            <a:off x="690120" y="1182231"/>
            <a:ext cx="6509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Short read sequencing only captures a fraction of the information from the mRNA.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45D292-364A-A749-865C-74CE8C5AC3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60" y="2992884"/>
            <a:ext cx="10282680" cy="366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4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2A3050E-193E-E84B-9C3B-1ED3766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8804" y="4907668"/>
            <a:ext cx="6985000" cy="18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ll-length scRNA-seq for better detection of gene fusions, SNPs, and  alternative splicing">
            <a:extLst>
              <a:ext uri="{FF2B5EF4-FFF2-40B4-BE49-F238E27FC236}">
                <a16:creationId xmlns:a16="http://schemas.microsoft.com/office/drawing/2014/main" id="{674C98A1-5069-BD4C-AC16-D72DA31EE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6208" y="1180218"/>
            <a:ext cx="5910191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D40487-F26C-B249-9921-9E6CEB37F9F0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3’ tag counting with droplet-based methods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208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E4FA4-954A-CC46-B4D3-D706D081FA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400" y="926090"/>
            <a:ext cx="8058150" cy="50058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71B50A-EE60-D444-AC25-AADA7C48ADD1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Bias associated with other methods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2565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ure1">
            <a:extLst>
              <a:ext uri="{FF2B5EF4-FFF2-40B4-BE49-F238E27FC236}">
                <a16:creationId xmlns:a16="http://schemas.microsoft.com/office/drawing/2014/main" id="{88AD954E-C58C-DC4E-9B0E-2782BFC3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374" y="905779"/>
            <a:ext cx="6699250" cy="504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4AE89D-F480-2544-B8C7-BC1407017DCE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FD1A1-E643-5B4C-9429-D670A41590D0}"/>
              </a:ext>
            </a:extLst>
          </p:cNvPr>
          <p:cNvSpPr/>
          <p:nvPr/>
        </p:nvSpPr>
        <p:spPr>
          <a:xfrm>
            <a:off x="131720" y="6292634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Ziegenhain</a:t>
            </a:r>
            <a:r>
              <a:rPr lang="en-GB" dirty="0">
                <a:latin typeface="Helvetica" pitchFamily="2" charset="0"/>
              </a:rPr>
              <a:t> et al. 2017, </a:t>
            </a:r>
            <a:r>
              <a:rPr lang="en-GB" dirty="0" err="1">
                <a:latin typeface="Helvetica" pitchFamily="2" charset="0"/>
              </a:rPr>
              <a:t>Mereu</a:t>
            </a:r>
            <a:r>
              <a:rPr lang="en-GB" dirty="0">
                <a:latin typeface="Helvetica" pitchFamily="2" charset="0"/>
              </a:rPr>
              <a:t> et al 2020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35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ure2">
            <a:extLst>
              <a:ext uri="{FF2B5EF4-FFF2-40B4-BE49-F238E27FC236}">
                <a16:creationId xmlns:a16="http://schemas.microsoft.com/office/drawing/2014/main" id="{6DFC0339-A843-E946-A70C-B23A92E8C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8900" y="852160"/>
            <a:ext cx="7499350" cy="568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F76B82-E6B6-1A4A-9C8A-4E2DAF8FF32A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3C79E-8FFB-6742-B842-1FA079ECD8FC}"/>
              </a:ext>
            </a:extLst>
          </p:cNvPr>
          <p:cNvSpPr/>
          <p:nvPr/>
        </p:nvSpPr>
        <p:spPr>
          <a:xfrm>
            <a:off x="131720" y="62926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Mereu</a:t>
            </a:r>
            <a:r>
              <a:rPr lang="en-GB" dirty="0">
                <a:latin typeface="Helvetica" pitchFamily="2" charset="0"/>
              </a:rPr>
              <a:t> et al 2020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26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gure4">
            <a:extLst>
              <a:ext uri="{FF2B5EF4-FFF2-40B4-BE49-F238E27FC236}">
                <a16:creationId xmlns:a16="http://schemas.microsoft.com/office/drawing/2014/main" id="{B624741D-5F1A-AB43-8985-A4A9900E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950" y="1132338"/>
            <a:ext cx="7753350" cy="53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B04019B-D0C4-5B47-984D-DA2D0754E81B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0E33B-774B-D34C-9CE0-4F3F6A67D625}"/>
              </a:ext>
            </a:extLst>
          </p:cNvPr>
          <p:cNvSpPr/>
          <p:nvPr/>
        </p:nvSpPr>
        <p:spPr>
          <a:xfrm>
            <a:off x="131720" y="62926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Mereu</a:t>
            </a:r>
            <a:r>
              <a:rPr lang="en-GB" dirty="0">
                <a:latin typeface="Helvetica" pitchFamily="2" charset="0"/>
              </a:rPr>
              <a:t> et al 2020</a:t>
            </a:r>
            <a:endParaRPr lang="en-GB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30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gure6">
            <a:extLst>
              <a:ext uri="{FF2B5EF4-FFF2-40B4-BE49-F238E27FC236}">
                <a16:creationId xmlns:a16="http://schemas.microsoft.com/office/drawing/2014/main" id="{9548C216-8B84-0240-8FBC-A120E568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2162" y="954688"/>
            <a:ext cx="5527675" cy="571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5D2388-C1BA-2E44-BCA9-A78FA8F083AE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Which protocol do I use? Benchmarking studies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90474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42A4A-BC20-E44C-9180-9E86D28F57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2632" y="1047703"/>
            <a:ext cx="6943725" cy="4288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7A024-1CAB-B740-BA6B-381B0DC96D83}"/>
              </a:ext>
            </a:extLst>
          </p:cNvPr>
          <p:cNvSpPr txBox="1"/>
          <p:nvPr/>
        </p:nvSpPr>
        <p:spPr>
          <a:xfrm>
            <a:off x="2832997" y="5487131"/>
            <a:ext cx="672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Depends on the research question - depends on the cost – depends on the lab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BCEDF-B892-6147-828A-613C0B77236C}"/>
              </a:ext>
            </a:extLst>
          </p:cNvPr>
          <p:cNvSpPr/>
          <p:nvPr/>
        </p:nvSpPr>
        <p:spPr>
          <a:xfrm>
            <a:off x="237941" y="624183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Ziegenhain</a:t>
            </a:r>
            <a:r>
              <a:rPr lang="en-GB" dirty="0">
                <a:latin typeface="Helvetica" pitchFamily="2" charset="0"/>
              </a:rPr>
              <a:t> et al. 2017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03FE7A-D128-8545-92FC-ADA4970848AA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Different conclusions from different studies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7799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B4F-7F08-3145-8CA8-A7C6B2B46A10}"/>
              </a:ext>
            </a:extLst>
          </p:cNvPr>
          <p:cNvSpPr txBox="1">
            <a:spLocks/>
          </p:cNvSpPr>
          <p:nvPr/>
        </p:nvSpPr>
        <p:spPr>
          <a:xfrm>
            <a:off x="179457" y="1905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single-cell?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1E74-1279-334D-8AFF-C7739C41B4CB}"/>
              </a:ext>
            </a:extLst>
          </p:cNvPr>
          <p:cNvSpPr txBox="1"/>
          <p:nvPr/>
        </p:nvSpPr>
        <p:spPr>
          <a:xfrm>
            <a:off x="1512404" y="1447650"/>
            <a:ext cx="83173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Understanding heterogeneous tissues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Identification of rare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Changes in cellular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Dissection of a temporal process across a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63CD-CB39-DC4F-881E-BF07214655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657" y="3386642"/>
            <a:ext cx="3440860" cy="27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DB8C3B-AD0B-B74F-8669-F5CC1B587C15}"/>
              </a:ext>
            </a:extLst>
          </p:cNvPr>
          <p:cNvSpPr txBox="1"/>
          <p:nvPr/>
        </p:nvSpPr>
        <p:spPr>
          <a:xfrm>
            <a:off x="2109304" y="1326525"/>
            <a:ext cx="7686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Preservation circumvents the samples being collected at the same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Minimises</a:t>
            </a:r>
            <a:r>
              <a:rPr lang="en-US" sz="2400" dirty="0"/>
              <a:t> batch effect (greatest effect at library prep)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D32C4-58C5-3F4D-AAAB-8C74BD63B1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662" y="3269122"/>
            <a:ext cx="3667988" cy="1889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119D8-CC9F-9241-8F39-931A891916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1240" y="3269122"/>
            <a:ext cx="2854325" cy="1913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8D8AB-FDD1-154C-B545-8D72190ADED5}"/>
              </a:ext>
            </a:extLst>
          </p:cNvPr>
          <p:cNvSpPr txBox="1"/>
          <p:nvPr/>
        </p:nvSpPr>
        <p:spPr>
          <a:xfrm>
            <a:off x="1893957" y="5635625"/>
            <a:ext cx="288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Guillaumet</a:t>
            </a:r>
            <a:r>
              <a:rPr lang="en-US" dirty="0"/>
              <a:t>-Adkins et al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1FA13-1393-2A41-ABC7-05BDBA7A9029}"/>
              </a:ext>
            </a:extLst>
          </p:cNvPr>
          <p:cNvSpPr txBox="1"/>
          <p:nvPr/>
        </p:nvSpPr>
        <p:spPr>
          <a:xfrm>
            <a:off x="6908171" y="5182208"/>
            <a:ext cx="16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Alles</a:t>
            </a:r>
            <a:r>
              <a:rPr lang="en-US" dirty="0"/>
              <a:t> et al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8A55F-DFCA-8544-A943-3B8954132FF4}"/>
              </a:ext>
            </a:extLst>
          </p:cNvPr>
          <p:cNvSpPr txBox="1"/>
          <p:nvPr/>
        </p:nvSpPr>
        <p:spPr>
          <a:xfrm>
            <a:off x="7302500" y="2715124"/>
            <a:ext cx="18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Methanol fixation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C27B1-48A0-3040-B1D6-CD05D9A24DB4}"/>
              </a:ext>
            </a:extLst>
          </p:cNvPr>
          <p:cNvSpPr txBox="1"/>
          <p:nvPr/>
        </p:nvSpPr>
        <p:spPr>
          <a:xfrm>
            <a:off x="2852008" y="2715124"/>
            <a:ext cx="97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0B6F4C-F0B3-FD4F-AC79-9E78ADBB4BBB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Fresh vs Frozen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47716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764C-36C1-174C-8F7C-C52908A26F65}"/>
              </a:ext>
            </a:extLst>
          </p:cNvPr>
          <p:cNvSpPr txBox="1">
            <a:spLocks/>
          </p:cNvSpPr>
          <p:nvPr/>
        </p:nvSpPr>
        <p:spPr>
          <a:xfrm>
            <a:off x="131720" y="107068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Long-read or short-read?</a:t>
            </a:r>
            <a:endParaRPr lang="en-GB" sz="3200" dirty="0"/>
          </a:p>
        </p:txBody>
      </p:sp>
      <p:pic>
        <p:nvPicPr>
          <p:cNvPr id="3" name="Picture 4" descr="Sandwalk: The persistent myth of alternative splicing">
            <a:extLst>
              <a:ext uri="{FF2B5EF4-FFF2-40B4-BE49-F238E27FC236}">
                <a16:creationId xmlns:a16="http://schemas.microsoft.com/office/drawing/2014/main" id="{2DEDE665-3139-574D-9F6A-FC5F84E0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136" y="754990"/>
            <a:ext cx="4115949" cy="308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n example of VDJ recombination in an immunoglobulin heavy chain, where...  | Download Scientific Diagram">
            <a:extLst>
              <a:ext uri="{FF2B5EF4-FFF2-40B4-BE49-F238E27FC236}">
                <a16:creationId xmlns:a16="http://schemas.microsoft.com/office/drawing/2014/main" id="{589A9CA4-DDA4-7944-9F82-641083E5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2184" y="4149080"/>
            <a:ext cx="3384376" cy="241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AD90F-D164-9F4F-B400-119297641749}"/>
              </a:ext>
            </a:extLst>
          </p:cNvPr>
          <p:cNvSpPr txBox="1"/>
          <p:nvPr/>
        </p:nvSpPr>
        <p:spPr>
          <a:xfrm>
            <a:off x="10898392" y="6613075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Parisi</a:t>
            </a:r>
            <a:r>
              <a:rPr lang="en-US" sz="1400" dirty="0"/>
              <a:t> et al 2011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2D1928-592C-DA4F-B7E0-D9A55D5A9FE1}"/>
              </a:ext>
            </a:extLst>
          </p:cNvPr>
          <p:cNvSpPr txBox="1">
            <a:spLocks/>
          </p:cNvSpPr>
          <p:nvPr/>
        </p:nvSpPr>
        <p:spPr>
          <a:xfrm>
            <a:off x="7428192" y="766302"/>
            <a:ext cx="3708368" cy="736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Alternative splicing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A554DD-D8C6-9141-B4F4-9AAB15823616}"/>
              </a:ext>
            </a:extLst>
          </p:cNvPr>
          <p:cNvSpPr txBox="1">
            <a:spLocks/>
          </p:cNvSpPr>
          <p:nvPr/>
        </p:nvSpPr>
        <p:spPr>
          <a:xfrm>
            <a:off x="7523926" y="3780941"/>
            <a:ext cx="3708368" cy="7362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cs typeface="Lucida Sans Unicode" charset="0"/>
              </a:rPr>
              <a:t>Recombination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4AA8CCD-FBC0-AD45-BC9D-14B5CC610638}"/>
              </a:ext>
            </a:extLst>
          </p:cNvPr>
          <p:cNvSpPr txBox="1">
            <a:spLocks/>
          </p:cNvSpPr>
          <p:nvPr/>
        </p:nvSpPr>
        <p:spPr>
          <a:xfrm>
            <a:off x="58294" y="2203179"/>
            <a:ext cx="7058051" cy="43633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There are around 20,352 protein coding genes and a suspected 100,000 proteins. </a:t>
            </a:r>
          </a:p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Include antibody, B cell and T cell diversity then there are potentially millions of unique proteins</a:t>
            </a:r>
          </a:p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Long-read sequencing allows the full length of the mRNA to be measured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Isoform expression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Structural variation (CNV)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Variant calling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Translocations</a:t>
            </a:r>
          </a:p>
          <a:p>
            <a:pPr lvl="1"/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B cell, T cell or immunoglobulin profiling</a:t>
            </a:r>
          </a:p>
          <a:p>
            <a:pPr lvl="1"/>
            <a:endParaRPr lang="en-GB" sz="18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endParaRPr lang="en-GB" sz="24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295038-3E66-AC46-B11A-D516639D432F}"/>
              </a:ext>
            </a:extLst>
          </p:cNvPr>
          <p:cNvSpPr/>
          <p:nvPr/>
        </p:nvSpPr>
        <p:spPr>
          <a:xfrm>
            <a:off x="131720" y="12268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full length single-cell transcript sequencing is important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6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2E4FDFA-54CD-5947-87E7-042FB569FD5F}"/>
              </a:ext>
            </a:extLst>
          </p:cNvPr>
          <p:cNvSpPr txBox="1">
            <a:spLocks/>
          </p:cNvSpPr>
          <p:nvPr/>
        </p:nvSpPr>
        <p:spPr>
          <a:xfrm>
            <a:off x="414463" y="977242"/>
            <a:ext cx="7769769" cy="58807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b="1" dirty="0">
                <a:solidFill>
                  <a:schemeClr val="accent1">
                    <a:lumMod val="75000"/>
                  </a:schemeClr>
                </a:solidFill>
                <a:cs typeface="Lucida Sans Unicode" panose="020B0602030504020204" pitchFamily="34" charset="0"/>
              </a:rPr>
              <a:t>Long-read sequencing is an emerging technology and holds promise as part of precision medicine tools</a:t>
            </a:r>
          </a:p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2 major systems- PacBio and Oxford Nanopore Technology</a:t>
            </a:r>
          </a:p>
          <a:p>
            <a:r>
              <a:rPr lang="en-GB" sz="2000" i="1" dirty="0">
                <a:solidFill>
                  <a:srgbClr val="C00000"/>
                </a:solidFill>
                <a:cs typeface="Lucida Sans Unicode" panose="020B0602030504020204" pitchFamily="34" charset="0"/>
              </a:rPr>
              <a:t>however</a:t>
            </a:r>
            <a:r>
              <a:rPr lang="en-GB" sz="2000" dirty="0">
                <a:solidFill>
                  <a:srgbClr val="C00000"/>
                </a:solidFill>
                <a:cs typeface="Lucida Sans Unicode" panose="020B0602030504020204" pitchFamily="34" charset="0"/>
              </a:rPr>
              <a:t>…</a:t>
            </a:r>
            <a:endParaRPr lang="en-GB" sz="18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pPr lvl="1"/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Barcode and UMI need to be accurate</a:t>
            </a:r>
          </a:p>
          <a:p>
            <a:pPr lvl="1"/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Nanopore sequencing has a high error rate- single-cell applications are challenging</a:t>
            </a:r>
          </a:p>
          <a:p>
            <a:pPr lvl="1"/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PacBio: highly accurate, however not practical: current platform is not cost-effective (40 –120 cells at necessary sequencing depth)</a:t>
            </a:r>
          </a:p>
          <a:p>
            <a:pPr marL="0" indent="0">
              <a:buNone/>
            </a:pPr>
            <a:endParaRPr lang="en-GB" sz="2200" b="1" dirty="0">
              <a:solidFill>
                <a:schemeClr val="accent1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en-GB" sz="2200" b="1" dirty="0">
                <a:solidFill>
                  <a:schemeClr val="accent1">
                    <a:lumMod val="75000"/>
                  </a:schemeClr>
                </a:solidFill>
                <a:cs typeface="Lucida Sans Unicode" panose="020B0602030504020204" pitchFamily="34" charset="0"/>
              </a:rPr>
              <a:t>Single-cell long-read technologies rely on short-read sequencing</a:t>
            </a:r>
          </a:p>
          <a:p>
            <a:r>
              <a:rPr lang="en-GB" sz="1800" dirty="0" err="1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Lebrigrand</a:t>
            </a:r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 et al 2020 – can recover ~60% of reads</a:t>
            </a:r>
          </a:p>
          <a:p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Barcodes assigned with high degree of accuracy</a:t>
            </a:r>
          </a:p>
          <a:p>
            <a:r>
              <a:rPr lang="en-GB" sz="1800" dirty="0">
                <a:solidFill>
                  <a:schemeClr val="tx2">
                    <a:lumMod val="75000"/>
                  </a:schemeClr>
                </a:solidFill>
                <a:cs typeface="Lucida Sans Unicode" panose="020B0602030504020204" pitchFamily="34" charset="0"/>
              </a:rPr>
              <a:t>However, the UMI classification will be poor and actually not properly quantified in the manuscript</a:t>
            </a:r>
          </a:p>
          <a:p>
            <a:pPr marL="457200" lvl="1" indent="0">
              <a:buNone/>
            </a:pPr>
            <a:endParaRPr lang="en-GB" sz="18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  <a:p>
            <a:pPr marL="0" indent="0">
              <a:buNone/>
            </a:pPr>
            <a:endParaRPr lang="en-GB" sz="2400" dirty="0">
              <a:solidFill>
                <a:schemeClr val="tx2">
                  <a:lumMod val="75000"/>
                </a:schemeClr>
              </a:solidFill>
              <a:cs typeface="Lucida Sans Unicode" panose="020B0602030504020204" pitchFamily="34" charset="0"/>
            </a:endParaRPr>
          </a:p>
        </p:txBody>
      </p:sp>
      <p:pic>
        <p:nvPicPr>
          <p:cNvPr id="4" name="Picture 4" descr="Oxford Nanopore Sequencers Have Left UK for China, to Support Rapid,  Near-sample Coronavirus Sequencing for Outbreak Surveillance">
            <a:extLst>
              <a:ext uri="{FF2B5EF4-FFF2-40B4-BE49-F238E27FC236}">
                <a16:creationId xmlns:a16="http://schemas.microsoft.com/office/drawing/2014/main" id="{B96CC73D-A484-E240-8CCE-8EF2A893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9106" y="1533905"/>
            <a:ext cx="2023800" cy="10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romethION | Oxford Nanopore Technologies">
            <a:extLst>
              <a:ext uri="{FF2B5EF4-FFF2-40B4-BE49-F238E27FC236}">
                <a16:creationId xmlns:a16="http://schemas.microsoft.com/office/drawing/2014/main" id="{E4EF3386-C0B0-8B4A-A0DD-EB980D411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4232" y="1533906"/>
            <a:ext cx="2169589" cy="106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D8B2F-EFF1-054E-9593-4A62EAF1A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12" y="4351433"/>
            <a:ext cx="4305276" cy="22459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1A690AF-E100-B14C-82A0-7BE92679DC33}"/>
              </a:ext>
            </a:extLst>
          </p:cNvPr>
          <p:cNvSpPr txBox="1">
            <a:spLocks/>
          </p:cNvSpPr>
          <p:nvPr/>
        </p:nvSpPr>
        <p:spPr>
          <a:xfrm>
            <a:off x="84347" y="88047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Problems with applying long-read to single-cell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6123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4CB252-DF85-1C4E-BCE9-8F76C77AC27A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Error correcting nanopore single-cell sequencing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CE701-6132-8B46-B943-B8A9B3DFE8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817" y="1606782"/>
            <a:ext cx="5914177" cy="35716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A9276C-8B2B-364B-9DD2-FFCC7AF50A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418757" y="3640301"/>
            <a:ext cx="5402552" cy="2146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61075-8138-C14F-B0D5-AA98EB276696}"/>
              </a:ext>
            </a:extLst>
          </p:cNvPr>
          <p:cNvSpPr txBox="1"/>
          <p:nvPr/>
        </p:nvSpPr>
        <p:spPr>
          <a:xfrm>
            <a:off x="138394" y="6430999"/>
            <a:ext cx="538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Philpott M… </a:t>
            </a:r>
            <a:r>
              <a:rPr lang="en-US" b="1" dirty="0" err="1"/>
              <a:t>Oppermann</a:t>
            </a:r>
            <a:r>
              <a:rPr lang="en-US" b="1" dirty="0"/>
              <a:t> U, Cribbs AP. Nature biotech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B299754-7205-1A43-A342-5BDD1ACC28D9}"/>
              </a:ext>
            </a:extLst>
          </p:cNvPr>
          <p:cNvSpPr txBox="1">
            <a:spLocks/>
          </p:cNvSpPr>
          <p:nvPr/>
        </p:nvSpPr>
        <p:spPr>
          <a:xfrm>
            <a:off x="302254" y="1423732"/>
            <a:ext cx="5635559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up our barcode and UMIs using blocks of nucleotides.</a:t>
            </a:r>
          </a:p>
          <a:p>
            <a:r>
              <a:rPr lang="en-US" dirty="0"/>
              <a:t>Dimer blocks allow us to pinpoint errors</a:t>
            </a:r>
          </a:p>
        </p:txBody>
      </p:sp>
    </p:spTree>
    <p:extLst>
      <p:ext uri="{BB962C8B-B14F-4D97-AF65-F5344CB8AC3E}">
        <p14:creationId xmlns:p14="http://schemas.microsoft.com/office/powerpoint/2010/main" val="3430867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93E40-60E6-8446-BE55-0045650D63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8084" y="1268822"/>
            <a:ext cx="5281779" cy="2075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C43F0-565C-7C42-99ED-7E9B8CA4BD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8084" y="3732542"/>
            <a:ext cx="4571735" cy="294243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98CC86-660D-2546-BAC9-C7849A156C06}"/>
              </a:ext>
            </a:extLst>
          </p:cNvPr>
          <p:cNvSpPr txBox="1">
            <a:spLocks/>
          </p:cNvSpPr>
          <p:nvPr/>
        </p:nvSpPr>
        <p:spPr>
          <a:xfrm>
            <a:off x="302254" y="1423732"/>
            <a:ext cx="6283694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Mixed species experiment shows high accurate read to cell assignment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CCB3A3-18A9-7844-9F19-ADFE7C5B1B18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Droplet based direct long-read Nanopore sequencing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scBUC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-seq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21328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6363E-9A37-134F-95E5-319EE890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38" y="837712"/>
            <a:ext cx="5537200" cy="5651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987D55-5929-4641-B2F4-0A6D18A94704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Direct long-read Nanopore sequencing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E17A-731E-614B-AFB5-7F7ED66F8079}"/>
              </a:ext>
            </a:extLst>
          </p:cNvPr>
          <p:cNvSpPr txBox="1">
            <a:spLocks/>
          </p:cNvSpPr>
          <p:nvPr/>
        </p:nvSpPr>
        <p:spPr>
          <a:xfrm>
            <a:off x="407620" y="1784196"/>
            <a:ext cx="5360538" cy="3289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myeloma cell line mix we can effectively differentiate transcript usage </a:t>
            </a:r>
          </a:p>
          <a:p>
            <a:r>
              <a:rPr lang="en-US" dirty="0"/>
              <a:t>Example: HLA-DR</a:t>
            </a:r>
          </a:p>
        </p:txBody>
      </p:sp>
    </p:spTree>
    <p:extLst>
      <p:ext uri="{BB962C8B-B14F-4D97-AF65-F5344CB8AC3E}">
        <p14:creationId xmlns:p14="http://schemas.microsoft.com/office/powerpoint/2010/main" val="863618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1D6EF-DC1C-2D4F-99FB-B2C6078E4C5F}"/>
              </a:ext>
            </a:extLst>
          </p:cNvPr>
          <p:cNvSpPr txBox="1">
            <a:spLocks/>
          </p:cNvSpPr>
          <p:nvPr/>
        </p:nvSpPr>
        <p:spPr>
          <a:xfrm>
            <a:off x="263440" y="349689"/>
            <a:ext cx="11928559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Direct long-read Nanopore sequencing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C04-B894-424C-B23F-9C631111BB72}"/>
              </a:ext>
            </a:extLst>
          </p:cNvPr>
          <p:cNvSpPr txBox="1">
            <a:spLocks/>
          </p:cNvSpPr>
          <p:nvPr/>
        </p:nvSpPr>
        <p:spPr>
          <a:xfrm>
            <a:off x="407620" y="1784195"/>
            <a:ext cx="5360538" cy="47241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Measurement of fusion transcripts</a:t>
            </a:r>
          </a:p>
          <a:p>
            <a:r>
              <a:rPr lang="en-US" dirty="0"/>
              <a:t>Ewing’s sarcoma as a proof of principle</a:t>
            </a:r>
          </a:p>
          <a:p>
            <a:r>
              <a:rPr lang="en-US" dirty="0"/>
              <a:t>EWS-FLI fusion transcript</a:t>
            </a:r>
          </a:p>
          <a:p>
            <a:r>
              <a:rPr lang="en-US" dirty="0"/>
              <a:t>Can detect the presence of his fusion transcript in ~20% of cells</a:t>
            </a:r>
          </a:p>
          <a:p>
            <a:r>
              <a:rPr lang="en-US" dirty="0"/>
              <a:t>Detection of a novel fusion transcript between lncRNA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D9B81-5A33-F34B-8703-A2F315FCB174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3244" y="1201193"/>
            <a:ext cx="6653331" cy="43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2D9F-EAFB-3748-8773-CEAF1DDBC809}"/>
              </a:ext>
            </a:extLst>
          </p:cNvPr>
          <p:cNvSpPr txBox="1">
            <a:spLocks/>
          </p:cNvSpPr>
          <p:nvPr/>
        </p:nvSpPr>
        <p:spPr>
          <a:xfrm>
            <a:off x="2438400" y="2621169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Multi-modal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74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5EF1-CFB7-BD4F-80FF-DF68FBD3EDAB}"/>
              </a:ext>
            </a:extLst>
          </p:cNvPr>
          <p:cNvSpPr txBox="1">
            <a:spLocks/>
          </p:cNvSpPr>
          <p:nvPr/>
        </p:nvSpPr>
        <p:spPr>
          <a:xfrm>
            <a:off x="255657" y="2540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CITE-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04CB3-0459-5046-8837-E5ECE290DF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5749" y="1511150"/>
            <a:ext cx="6080125" cy="42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88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52F5-36F3-EB4D-88DF-493760FDECBC}"/>
              </a:ext>
            </a:extLst>
          </p:cNvPr>
          <p:cNvSpPr txBox="1">
            <a:spLocks/>
          </p:cNvSpPr>
          <p:nvPr/>
        </p:nvSpPr>
        <p:spPr>
          <a:xfrm>
            <a:off x="0" y="2032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G&amp;T-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seq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Genomic and transcriptomic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4201C-8C5F-354C-BEF3-396E87DC87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806" y="926254"/>
            <a:ext cx="7908994" cy="59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F8C81-343B-034F-BA3E-358F1AA18F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229" y="855962"/>
            <a:ext cx="5095541" cy="5146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3C4D44-72CE-5545-BCD0-D9F6A4A7A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7" y="6400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(Sandberg,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Nature Methods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2014)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0CFB69-8670-7F45-9910-05F51CC089BB}"/>
              </a:ext>
            </a:extLst>
          </p:cNvPr>
          <p:cNvSpPr txBox="1">
            <a:spLocks/>
          </p:cNvSpPr>
          <p:nvPr/>
        </p:nvSpPr>
        <p:spPr>
          <a:xfrm>
            <a:off x="179457" y="1905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Why single-cell?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74623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DA5F-F553-0A4D-B126-AE7D710518E4}"/>
              </a:ext>
            </a:extLst>
          </p:cNvPr>
          <p:cNvSpPr txBox="1">
            <a:spLocks/>
          </p:cNvSpPr>
          <p:nvPr/>
        </p:nvSpPr>
        <p:spPr>
          <a:xfrm>
            <a:off x="128657" y="0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scM&amp;T-seq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methylation and transcriptomic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90CB7-9165-DB4A-A192-D3BDC67A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26" y="1071567"/>
            <a:ext cx="7053061" cy="4516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EF544-87CC-8744-88E7-96A1E9782A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7" y="1071567"/>
            <a:ext cx="3094749" cy="26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1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2947-DB3B-404C-BA4B-6A469026F4CD}"/>
              </a:ext>
            </a:extLst>
          </p:cNvPr>
          <p:cNvSpPr txBox="1">
            <a:spLocks/>
          </p:cNvSpPr>
          <p:nvPr/>
        </p:nvSpPr>
        <p:spPr>
          <a:xfrm>
            <a:off x="2451100" y="2544969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Spatial methods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98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FF70-A224-294B-826C-97B782941220}"/>
              </a:ext>
            </a:extLst>
          </p:cNvPr>
          <p:cNvSpPr txBox="1">
            <a:spLocks/>
          </p:cNvSpPr>
          <p:nvPr/>
        </p:nvSpPr>
        <p:spPr>
          <a:xfrm>
            <a:off x="115957" y="2159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Spatial transcriptomics (now part of 10X)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E224C-F180-9F40-9DF1-7E11E4D960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3756" y="844503"/>
            <a:ext cx="5424487" cy="59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3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0F1A-8907-084F-AAA7-BE8F38F5AD3C}"/>
              </a:ext>
            </a:extLst>
          </p:cNvPr>
          <p:cNvSpPr txBox="1">
            <a:spLocks/>
          </p:cNvSpPr>
          <p:nvPr/>
        </p:nvSpPr>
        <p:spPr>
          <a:xfrm>
            <a:off x="255657" y="2286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MERFISH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F1352-17E1-2749-B1DE-3F0CCF47A2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819" y="857202"/>
            <a:ext cx="6970436" cy="53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4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36D-0BCE-C14C-899A-E687BED3F715}"/>
              </a:ext>
            </a:extLst>
          </p:cNvPr>
          <p:cNvSpPr txBox="1">
            <a:spLocks/>
          </p:cNvSpPr>
          <p:nvPr/>
        </p:nvSpPr>
        <p:spPr>
          <a:xfrm>
            <a:off x="242957" y="203257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scRNA-seq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technologies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ADAA8-AB5E-424C-A564-EEEA2F12DC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099" y="1181380"/>
            <a:ext cx="4397213" cy="4495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5FF8F2-7B0C-6744-B856-06F6D99BF44E}"/>
              </a:ext>
            </a:extLst>
          </p:cNvPr>
          <p:cNvSpPr txBox="1"/>
          <p:nvPr/>
        </p:nvSpPr>
        <p:spPr>
          <a:xfrm>
            <a:off x="1843250" y="6099524"/>
            <a:ext cx="16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</a:t>
            </a:r>
            <a:r>
              <a:rPr lang="en-US" i="1" dirty="0"/>
              <a:t>et al</a:t>
            </a:r>
            <a:r>
              <a:rPr lang="en-US" dirty="0"/>
              <a:t> 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62AD6-08C6-804D-8626-EFAEAA46469A}"/>
              </a:ext>
            </a:extLst>
          </p:cNvPr>
          <p:cNvSpPr txBox="1"/>
          <p:nvPr/>
        </p:nvSpPr>
        <p:spPr>
          <a:xfrm>
            <a:off x="7066054" y="2879554"/>
            <a:ext cx="3243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divided into 3 categories: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Plate based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Droplet based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Circuit 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550F9-0436-C746-9C07-0553031EA0AC}"/>
              </a:ext>
            </a:extLst>
          </p:cNvPr>
          <p:cNvSpPr txBox="1"/>
          <p:nvPr/>
        </p:nvSpPr>
        <p:spPr>
          <a:xfrm>
            <a:off x="6769100" y="1556540"/>
            <a:ext cx="494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single-cell methods are constantly developed </a:t>
            </a:r>
          </a:p>
        </p:txBody>
      </p:sp>
    </p:spTree>
    <p:extLst>
      <p:ext uri="{BB962C8B-B14F-4D97-AF65-F5344CB8AC3E}">
        <p14:creationId xmlns:p14="http://schemas.microsoft.com/office/powerpoint/2010/main" val="4309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125B-9EA8-AB44-8A24-A6E25B946319}"/>
              </a:ext>
            </a:extLst>
          </p:cNvPr>
          <p:cNvSpPr txBox="1">
            <a:spLocks/>
          </p:cNvSpPr>
          <p:nvPr/>
        </p:nvSpPr>
        <p:spPr>
          <a:xfrm>
            <a:off x="0" y="262238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Unimodal and multimodal </a:t>
            </a:r>
            <a:r>
              <a:rPr lang="en-US" sz="28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sc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technologies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80EE4-507E-0D48-8028-54EEB6457A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057" y="1720803"/>
            <a:ext cx="4254500" cy="4246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69FDA4-5805-9B4F-9053-8202399156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198" y="1720803"/>
            <a:ext cx="3783813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2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39A7-6D3C-0249-8102-521E2943D509}"/>
              </a:ext>
            </a:extLst>
          </p:cNvPr>
          <p:cNvSpPr txBox="1">
            <a:spLocks/>
          </p:cNvSpPr>
          <p:nvPr/>
        </p:nvSpPr>
        <p:spPr>
          <a:xfrm>
            <a:off x="0" y="2393593"/>
            <a:ext cx="121920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underpinning single-cell methods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9445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3045-7F03-B74E-8B14-4B2D3CB7AEEE}"/>
              </a:ext>
            </a:extLst>
          </p:cNvPr>
          <p:cNvSpPr txBox="1">
            <a:spLocks/>
          </p:cNvSpPr>
          <p:nvPr/>
        </p:nvSpPr>
        <p:spPr>
          <a:xfrm>
            <a:off x="186627" y="115173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– UMI and strand specific</a:t>
            </a:r>
            <a:endParaRPr lang="en-GB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78F86-34C7-6946-B391-2B9CD2502E5D}"/>
              </a:ext>
            </a:extLst>
          </p:cNvPr>
          <p:cNvSpPr txBox="1"/>
          <p:nvPr/>
        </p:nvSpPr>
        <p:spPr>
          <a:xfrm>
            <a:off x="2520950" y="1601787"/>
            <a:ext cx="27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Molecular Identifier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25007-B101-8545-A0ED-0C49016E5EE2}"/>
              </a:ext>
            </a:extLst>
          </p:cNvPr>
          <p:cNvSpPr txBox="1"/>
          <p:nvPr/>
        </p:nvSpPr>
        <p:spPr>
          <a:xfrm>
            <a:off x="7413930" y="1601787"/>
            <a:ext cx="15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Strand specific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1F1A2-78EC-0D4D-BAB0-7EFF1B0F66E9}"/>
              </a:ext>
            </a:extLst>
          </p:cNvPr>
          <p:cNvSpPr/>
          <p:nvPr/>
        </p:nvSpPr>
        <p:spPr>
          <a:xfrm>
            <a:off x="6956494" y="2858880"/>
            <a:ext cx="2786063" cy="2714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7F2051-BA72-1643-8E1D-26650FA2B66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602167" y="2994611"/>
            <a:ext cx="35432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815641-8D5D-6445-AA08-196E1F999267}"/>
              </a:ext>
            </a:extLst>
          </p:cNvPr>
          <p:cNvCxnSpPr>
            <a:cxnSpLocks/>
          </p:cNvCxnSpPr>
          <p:nvPr/>
        </p:nvCxnSpPr>
        <p:spPr>
          <a:xfrm flipH="1">
            <a:off x="9742557" y="2994611"/>
            <a:ext cx="35432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8C6521-9099-B941-B26A-E2B3A662867C}"/>
              </a:ext>
            </a:extLst>
          </p:cNvPr>
          <p:cNvSpPr txBox="1"/>
          <p:nvPr/>
        </p:nvSpPr>
        <p:spPr>
          <a:xfrm>
            <a:off x="6367614" y="2421683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A7A62-FB71-6F4D-9276-BA0078FD1360}"/>
              </a:ext>
            </a:extLst>
          </p:cNvPr>
          <p:cNvSpPr txBox="1"/>
          <p:nvPr/>
        </p:nvSpPr>
        <p:spPr>
          <a:xfrm>
            <a:off x="9508004" y="3382872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E9B36-CE88-544C-B11B-8A474EDD5EB4}"/>
              </a:ext>
            </a:extLst>
          </p:cNvPr>
          <p:cNvCxnSpPr/>
          <p:nvPr/>
        </p:nvCxnSpPr>
        <p:spPr>
          <a:xfrm>
            <a:off x="7191045" y="2606349"/>
            <a:ext cx="4421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F0156A-B2D2-8E4B-A38F-EAA17ADCB0CA}"/>
              </a:ext>
            </a:extLst>
          </p:cNvPr>
          <p:cNvCxnSpPr>
            <a:cxnSpLocks/>
          </p:cNvCxnSpPr>
          <p:nvPr/>
        </p:nvCxnSpPr>
        <p:spPr>
          <a:xfrm flipH="1">
            <a:off x="9065841" y="3556163"/>
            <a:ext cx="4421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A4A983-2EF4-2749-AD51-2EF8A9F48EA1}"/>
              </a:ext>
            </a:extLst>
          </p:cNvPr>
          <p:cNvSpPr txBox="1"/>
          <p:nvPr/>
        </p:nvSpPr>
        <p:spPr>
          <a:xfrm>
            <a:off x="7264197" y="223701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7B7E9-F710-0841-A89B-A18760CC5ECC}"/>
              </a:ext>
            </a:extLst>
          </p:cNvPr>
          <p:cNvSpPr txBox="1"/>
          <p:nvPr/>
        </p:nvSpPr>
        <p:spPr>
          <a:xfrm>
            <a:off x="9236529" y="353592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8EEFA-C2F6-944F-92D3-BC477900C23A}"/>
              </a:ext>
            </a:extLst>
          </p:cNvPr>
          <p:cNvCxnSpPr>
            <a:cxnSpLocks/>
          </p:cNvCxnSpPr>
          <p:nvPr/>
        </p:nvCxnSpPr>
        <p:spPr>
          <a:xfrm flipH="1">
            <a:off x="6602168" y="3382872"/>
            <a:ext cx="34947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9A15FF3-AA5E-D84C-A12F-75554BBFD5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7614" y="3771133"/>
            <a:ext cx="2712974" cy="2036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CA7D47-BE40-0A43-89DE-AEEF87675095}"/>
              </a:ext>
            </a:extLst>
          </p:cNvPr>
          <p:cNvSpPr txBox="1"/>
          <p:nvPr/>
        </p:nvSpPr>
        <p:spPr>
          <a:xfrm>
            <a:off x="2389257" y="5810392"/>
            <a:ext cx="3367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 PCR duplication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Quantify unique mRNAs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24F0D5-DF63-F849-90B2-F9262E0E4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701" y="1964123"/>
            <a:ext cx="2735017" cy="374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0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E01C57-C091-0C4D-BB1C-BCDF12E68508}"/>
              </a:ext>
            </a:extLst>
          </p:cNvPr>
          <p:cNvSpPr txBox="1">
            <a:spLocks/>
          </p:cNvSpPr>
          <p:nvPr/>
        </p:nvSpPr>
        <p:spPr>
          <a:xfrm>
            <a:off x="56901" y="82553"/>
            <a:ext cx="11822373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Concepts - What are Unique Molecular Identifiers (UMIs)</a:t>
            </a:r>
            <a:endParaRPr 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6122C-D59A-2F4C-AF1D-A0CF012A3DDF}"/>
              </a:ext>
            </a:extLst>
          </p:cNvPr>
          <p:cNvSpPr txBox="1"/>
          <p:nvPr/>
        </p:nvSpPr>
        <p:spPr>
          <a:xfrm>
            <a:off x="690120" y="1182231"/>
            <a:ext cx="11189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Oligonucleotide sequence – 8-12 bp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Added to a DNA sequence before. sequencing to remove PCR duplications.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Complexity of UMIs is greater than the library complexity so that one DNA molecule gets a unique UMI.</a:t>
            </a:r>
          </a:p>
        </p:txBody>
      </p:sp>
      <p:pic>
        <p:nvPicPr>
          <p:cNvPr id="7" name="Picture 6" descr="A picture containing text, pencil&#10;&#10;Description automatically generated">
            <a:extLst>
              <a:ext uri="{FF2B5EF4-FFF2-40B4-BE49-F238E27FC236}">
                <a16:creationId xmlns:a16="http://schemas.microsoft.com/office/drawing/2014/main" id="{B2E3A7FE-7283-534C-A7DF-9034369B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6" y="2751891"/>
            <a:ext cx="11822373" cy="34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3473</TotalTime>
  <Words>1015</Words>
  <Application>Microsoft Macintosh PowerPoint</Application>
  <PresentationFormat>Widescreen</PresentationFormat>
  <Paragraphs>155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Helvetica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88</cp:revision>
  <dcterms:created xsi:type="dcterms:W3CDTF">2021-10-30T10:41:47Z</dcterms:created>
  <dcterms:modified xsi:type="dcterms:W3CDTF">2022-06-20T15:40:35Z</dcterms:modified>
</cp:coreProperties>
</file>